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15"/>
  </p:notesMasterIdLst>
  <p:handoutMasterIdLst>
    <p:handoutMasterId r:id="rId16"/>
  </p:handoutMasterIdLst>
  <p:sldIdLst>
    <p:sldId id="282" r:id="rId5"/>
    <p:sldId id="367" r:id="rId6"/>
    <p:sldId id="371" r:id="rId7"/>
    <p:sldId id="372" r:id="rId8"/>
    <p:sldId id="373" r:id="rId9"/>
    <p:sldId id="376" r:id="rId10"/>
    <p:sldId id="375" r:id="rId11"/>
    <p:sldId id="374" r:id="rId12"/>
    <p:sldId id="361" r:id="rId13"/>
    <p:sldId id="29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74" autoAdjust="0"/>
    <p:restoredTop sz="94631" autoAdjust="0"/>
  </p:normalViewPr>
  <p:slideViewPr>
    <p:cSldViewPr snapToGrid="0">
      <p:cViewPr varScale="1">
        <p:scale>
          <a:sx n="111" d="100"/>
          <a:sy n="111" d="100"/>
        </p:scale>
        <p:origin x="816"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18.10.2024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18.10.2024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775330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9F40D0E5-7CE3-2A57-C2F8-B15B5BEAF529}"/>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58713DBF-6987-9E8F-4B95-11CAD2A9DB9D}"/>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9" name="Прямоугольник 8">
            <a:extLst>
              <a:ext uri="{FF2B5EF4-FFF2-40B4-BE49-F238E27FC236}">
                <a16:creationId xmlns:a16="http://schemas.microsoft.com/office/drawing/2014/main" id="{759BF44A-343C-A658-AE4A-D352996448DC}"/>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102C826B-523D-C2EA-6AEF-EE05392AC27F}"/>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3645112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80291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66252362-A5D0-0FFA-AFB0-BD705EE6C793}"/>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727898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Добавить нижний колонтитул</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940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10/18/24</a:t>
            </a:fld>
            <a:endParaRPr lang="en-US" dirty="0"/>
          </a:p>
        </p:txBody>
      </p:sp>
      <p:sp>
        <p:nvSpPr>
          <p:cNvPr id="8" name="Footer Placeholder 7"/>
          <p:cNvSpPr>
            <a:spLocks noGrp="1"/>
          </p:cNvSpPr>
          <p:nvPr>
            <p:ph type="ftr" sz="quarter" idx="11"/>
          </p:nvPr>
        </p:nvSpPr>
        <p:spPr/>
        <p:txBody>
          <a:bodyPr/>
          <a:lstStyle/>
          <a:p>
            <a:pPr rtl="0"/>
            <a:r>
              <a:rPr lang="ru-RU" noProof="0"/>
              <a:t>Добавить нижний колонтитул</a:t>
            </a:r>
          </a:p>
        </p:txBody>
      </p:sp>
      <p:sp>
        <p:nvSpPr>
          <p:cNvPr id="9" name="Slide Number Placeholder 8"/>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7721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10/18/24</a:t>
            </a:fld>
            <a:endParaRPr lang="en-US" dirty="0"/>
          </a:p>
        </p:txBody>
      </p:sp>
      <p:sp>
        <p:nvSpPr>
          <p:cNvPr id="4" name="Footer Placeholder 3"/>
          <p:cNvSpPr>
            <a:spLocks noGrp="1"/>
          </p:cNvSpPr>
          <p:nvPr>
            <p:ph type="ftr" sz="quarter" idx="11"/>
          </p:nvPr>
        </p:nvSpPr>
        <p:spPr/>
        <p:txBody>
          <a:bodyPr/>
          <a:lstStyle/>
          <a:p>
            <a:pPr rtl="0"/>
            <a:r>
              <a:rPr lang="ru-RU" noProof="0"/>
              <a:t>Добавить нижний колонтитул</a:t>
            </a:r>
          </a:p>
        </p:txBody>
      </p:sp>
      <p:sp>
        <p:nvSpPr>
          <p:cNvPr id="5" name="Slide Number Placeholder 4"/>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664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10/18/24</a:t>
            </a:fld>
            <a:endParaRPr lang="en-US" dirty="0"/>
          </a:p>
        </p:txBody>
      </p:sp>
      <p:sp>
        <p:nvSpPr>
          <p:cNvPr id="3" name="Footer Placeholder 2"/>
          <p:cNvSpPr>
            <a:spLocks noGrp="1"/>
          </p:cNvSpPr>
          <p:nvPr>
            <p:ph type="ftr" sz="quarter" idx="11"/>
          </p:nvPr>
        </p:nvSpPr>
        <p:spPr/>
        <p:txBody>
          <a:bodyPr/>
          <a:lstStyle/>
          <a:p>
            <a:pPr rtl="0"/>
            <a:r>
              <a:rPr lang="ru-RU" noProof="0"/>
              <a:t>Добавить нижний колонтитул</a:t>
            </a:r>
          </a:p>
        </p:txBody>
      </p:sp>
      <p:sp>
        <p:nvSpPr>
          <p:cNvPr id="4" name="Slide Number Placeholder 3"/>
          <p:cNvSpPr>
            <a:spLocks noGrp="1"/>
          </p:cNvSpPr>
          <p:nvPr>
            <p:ph type="sldNum" sz="quarter" idx="12"/>
          </p:nvPr>
        </p:nvSpPr>
        <p:spPr/>
        <p:txBody>
          <a:bodyPr/>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81924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3566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10/18/24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693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845192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390341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829841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2710368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10/18/24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r>
              <a:rPr lang="ru-RU" noProof="0"/>
              <a:t>Добавить нижний колонтитул</a:t>
            </a: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rtl="0"/>
            <a:fld id="{19B51A1E-902D-48AF-9020-955120F399B6}" type="slidenum">
              <a:rPr lang="ru-RU" noProof="0" smtClean="0"/>
              <a:pPr/>
              <a:t>‹#›</a:t>
            </a:fld>
            <a:endParaRPr lang="ru-RU" noProof="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a:extLst>
              <a:ext uri="{FF2B5EF4-FFF2-40B4-BE49-F238E27FC236}">
                <a16:creationId xmlns:a16="http://schemas.microsoft.com/office/drawing/2014/main" id="{B3E70A4E-F67D-31F3-4BFE-F02ECC07FE31}"/>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0FB9D9BA-03ED-3CF9-051A-29E6059464EB}"/>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2" name="Надпись 3">
            <a:extLst>
              <a:ext uri="{FF2B5EF4-FFF2-40B4-BE49-F238E27FC236}">
                <a16:creationId xmlns:a16="http://schemas.microsoft.com/office/drawing/2014/main" id="{9D70742E-6DD7-DAC3-2C19-2C4D153AF7F2}"/>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13" name="Прямоугольник 12">
            <a:extLst>
              <a:ext uri="{FF2B5EF4-FFF2-40B4-BE49-F238E27FC236}">
                <a16:creationId xmlns:a16="http://schemas.microsoft.com/office/drawing/2014/main" id="{24D800FC-52AF-40F5-5761-352E0B2098CC}"/>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4" name="Прямоугольник 13">
            <a:extLst>
              <a:ext uri="{FF2B5EF4-FFF2-40B4-BE49-F238E27FC236}">
                <a16:creationId xmlns:a16="http://schemas.microsoft.com/office/drawing/2014/main" id="{E670204B-507D-50FA-5D95-92FE965BF53B}"/>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5" name="Прямоугольник 14">
            <a:extLst>
              <a:ext uri="{FF2B5EF4-FFF2-40B4-BE49-F238E27FC236}">
                <a16:creationId xmlns:a16="http://schemas.microsoft.com/office/drawing/2014/main" id="{EAE41559-166F-15A4-7768-0CC94ECD31A1}"/>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292485133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62" r:id="rId14"/>
    <p:sldLayoutId id="2147483663" r:id="rId15"/>
    <p:sldLayoutId id="2147483658" r:id="rId16"/>
    <p:sldLayoutId id="2147483665" r:id="rId17"/>
    <p:sldLayoutId id="2147483659" r:id="rId18"/>
    <p:sldLayoutId id="2147483660" r:id="rId19"/>
    <p:sldLayoutId id="2147483650" r:id="rId20"/>
    <p:sldLayoutId id="2147483656" r:id="rId21"/>
    <p:sldLayoutId id="2147483657" r:id="rId22"/>
    <p:sldLayoutId id="2147483654" r:id="rId23"/>
    <p:sldLayoutId id="2147483666" r:id="rId24"/>
    <p:sldLayoutId id="2147483667" r:id="rId25"/>
    <p:sldLayoutId id="2147483668" r:id="rId26"/>
    <p:sldLayoutId id="2147483669" r:id="rId27"/>
    <p:sldLayoutId id="2147483670" r:id="rId28"/>
    <p:sldLayoutId id="2147483671" r:id="rId29"/>
    <p:sldLayoutId id="2147483672" r:id="rId30"/>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normAutofit lnSpcReduction="10000"/>
          </a:bodyPr>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a:latin typeface="Calibri" panose="020F0502020204030204" pitchFamily="34" charset="0"/>
                <a:cs typeface="Calibri" panose="020F0502020204030204" pitchFamily="34" charset="0"/>
              </a:rPr>
              <a:t>«Өндірістік электроника» </a:t>
            </a:r>
            <a:r>
              <a:rPr lang="ru-RU" sz="4400" b="1" dirty="0">
                <a:latin typeface="Calibri" panose="020F0502020204030204" pitchFamily="34" charset="0"/>
                <a:cs typeface="Calibri" panose="020F0502020204030204" pitchFamily="34" charset="0"/>
              </a:rPr>
              <a:t>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2 -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832" y="731613"/>
            <a:ext cx="11566258" cy="2297676"/>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Қазіргі кезде электроника адам өмірі мен басқару жүйелерінің барлық түрлерінде қолданылады. Алғашқы ақпараттық басқару электрлі белгілер,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датчиктер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фильтрация, құбылу үрдістерінде байқалады.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Датчиктер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шығаратын белгілер төмен электрлі сатыда жүретіндіктен оларды қайта күшейту жүргізіледі. Күшейткіш дегеніміз қоректену көзінен келетін энергия ағынын басқарушы электронды құрылғы. Күшейткіш функционалды міндеттері бойынша түрлі типтерге бөлінеді. Табиғаты бойынша күшейткіш белгілер тұрақты ток күшейткіштері, ауыспалы ток күшейткіштері, импульсті белгілер күшейткіші болып бөлінеді. Жиілігі бойынша төмен жиілікті (ЖТЖ) он герцтен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жүз килогерцке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fв</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дейін, кең сызықтылар жүз килогерцтен он Мегагерцке дейін.</a:t>
            </a:r>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800090" y="81352"/>
            <a:ext cx="10831743" cy="61856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kk-KZ" sz="1800" b="1"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rPr>
              <a:t>МАТЕРИАЛДАРДЫҢ ЭЛЕКТРӨТКІЗГІШТІГІ</a:t>
            </a:r>
            <a:r>
              <a:rPr lang="ru-KZ" sz="1000" b="1" dirty="0">
                <a:solidFill>
                  <a:schemeClr val="accent5">
                    <a:lumMod val="50000"/>
                  </a:schemeClr>
                </a:solidFill>
                <a:effectLst/>
                <a:latin typeface="Calibri" panose="020F0502020204030204" pitchFamily="34" charset="0"/>
                <a:cs typeface="Calibri" panose="020F0502020204030204" pitchFamily="34" charset="0"/>
              </a:rPr>
              <a:t> </a:t>
            </a:r>
            <a:endParaRPr lang="ru-RU" sz="3100" b="1" dirty="0">
              <a:solidFill>
                <a:schemeClr val="accent5">
                  <a:lumMod val="50000"/>
                </a:schemeClr>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Прямоугольник 4">
            <a:extLst>
              <a:ext uri="{FF2B5EF4-FFF2-40B4-BE49-F238E27FC236}">
                <a16:creationId xmlns:a16="http://schemas.microsoft.com/office/drawing/2014/main" id="{2C857123-5C99-8679-4E08-35A64CDE8546}"/>
              </a:ext>
            </a:extLst>
          </p:cNvPr>
          <p:cNvSpPr/>
          <p:nvPr/>
        </p:nvSpPr>
        <p:spPr>
          <a:xfrm>
            <a:off x="432486" y="3311236"/>
            <a:ext cx="11566258" cy="2415440"/>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p>
          <a:p>
            <a:pPr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Электрөткізгіштік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материалдардың электр тогын өткізу қасиетін сипаттайды. Сандық шамасы жағынан ол: 1 – заттың меншікті өткізгіштігімен; 2 – еркін заряд тасымалдаушылар концентрациясымен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бағаланады. Материалдарды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электртогын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өткізу қабілетіне қарай үш топқа бөлуге болады: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&lt;</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&lt;10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16</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өткізгіштер (n≈10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19</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304801"/>
            <a:ext cx="11566258" cy="607671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9580"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 тогын мүлдем өткізбейді деп айтуға болады. Өткізгіштер электр тогын жақсы өткізеді.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өткізгіштігі жағынан осылардың ортасында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құрылымы алмаздың кристаллдық торына ұқсайды. Атомдарының арасында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болғандықтан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құрылымы қатты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маңызды қасиетті – оның электр өткізгіштігінің қоршаған орта температурасына, жарық ағынына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Ф</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қоспалар концентрациясына, иондаушы сәулеленуге және т.б. өте сезімталдығында.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приборлар жасау үшін мынадай материалдар пайдаланылады: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4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Ge</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(германий),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Si</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(кремний),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AsGa</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(галий арсениді));</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3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(алюминий),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(индий));</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5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(фосфор),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(мышьяк),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Sb</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(сурьма)).</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Барлық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екі топқа бөлуге болады: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Таза (меншікті, қоспасыз) немесе і-типты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(бір элемент атомдарынан тұратын заттар).</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Қоспалы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32</a:t>
            </a:r>
            <a:endParaRPr lang="ru-RU" dirty="0">
              <a:solidFill>
                <a:schemeClr val="bg1"/>
              </a:solidFill>
            </a:endParaRPr>
          </a:p>
        </p:txBody>
      </p:sp>
    </p:spTree>
    <p:extLst>
      <p:ext uri="{BB962C8B-B14F-4D97-AF65-F5344CB8AC3E}">
        <p14:creationId xmlns:p14="http://schemas.microsoft.com/office/powerpoint/2010/main" val="313718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71695" y="439263"/>
            <a:ext cx="11566258" cy="1278701"/>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атомы көршілес атом электронымен біріге отырып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кристаллдық тор құрап, кеңістікте қатаң бір тәртіппен орналасады.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6" name="TextBox 5">
            <a:extLst>
              <a:ext uri="{FF2B5EF4-FFF2-40B4-BE49-F238E27FC236}">
                <a16:creationId xmlns:a16="http://schemas.microsoft.com/office/drawing/2014/main" id="{E45E371C-3534-38B4-3637-ECC8168D8621}"/>
              </a:ext>
            </a:extLst>
          </p:cNvPr>
          <p:cNvSpPr txBox="1"/>
          <p:nvPr/>
        </p:nvSpPr>
        <p:spPr>
          <a:xfrm>
            <a:off x="4428300" y="5435064"/>
            <a:ext cx="5311444"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1 Сурет – 4 валентті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effectLst/>
                <a:latin typeface="Calibri" panose="020F0502020204030204" pitchFamily="34" charset="0"/>
                <a:ea typeface="Times New Roman" panose="02020603050405020304" pitchFamily="18" charset="0"/>
                <a:cs typeface="Calibri" panose="020F0502020204030204" pitchFamily="34" charset="0"/>
              </a:rPr>
              <a:t> жазық графикалық моделі </a:t>
            </a:r>
            <a:endParaRPr lang="ru-RU" sz="2400" dirty="0">
              <a:latin typeface="Calibri" panose="020F0502020204030204" pitchFamily="34" charset="0"/>
              <a:cs typeface="Calibri" panose="020F0502020204030204" pitchFamily="34" charset="0"/>
            </a:endParaRPr>
          </a:p>
        </p:txBody>
      </p:sp>
      <p:pic>
        <p:nvPicPr>
          <p:cNvPr id="9" name="Рисунок 8">
            <a:extLst>
              <a:ext uri="{FF2B5EF4-FFF2-40B4-BE49-F238E27FC236}">
                <a16:creationId xmlns:a16="http://schemas.microsoft.com/office/drawing/2014/main" id="{6365E151-03E8-3B35-B9E7-A97ACC8ED8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16035" y="2150298"/>
            <a:ext cx="6123709" cy="2629519"/>
          </a:xfrm>
          <a:prstGeom prst="rect">
            <a:avLst/>
          </a:prstGeom>
          <a:noFill/>
          <a:ln>
            <a:noFill/>
          </a:ln>
        </p:spPr>
      </p:pic>
    </p:spTree>
    <p:extLst>
      <p:ext uri="{BB962C8B-B14F-4D97-AF65-F5344CB8AC3E}">
        <p14:creationId xmlns:p14="http://schemas.microsoft.com/office/powerpoint/2010/main" val="258341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80827"/>
            <a:ext cx="11566258" cy="199539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Таза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абсолюттік ноль температурада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Кельвин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бойынша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 болғанда) барлық электрондар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құрауға жұмсалады да, еркін электрондар болмайды, яғни,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айналады. Температура жоғарылаған сайын электрондардың кейбірі қосымша энергияға ие болып, өздерінің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байланыстарын бұзып еркін электронға айналады. Нәтижесінде екі еркін заряд тасымалдаушы пайда болады: еркін электрон (теріс заряд) және оның орны кемтік (орын босату). Кемтік сан шамасы жағынан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электрондікіне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тең таңбасы оң зарядқа ие.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13" name="TextBox 12">
            <a:extLst>
              <a:ext uri="{FF2B5EF4-FFF2-40B4-BE49-F238E27FC236}">
                <a16:creationId xmlns:a16="http://schemas.microsoft.com/office/drawing/2014/main" id="{585D22AE-A684-AEED-3464-16E58F031374}"/>
              </a:ext>
            </a:extLst>
          </p:cNvPr>
          <p:cNvSpPr txBox="1"/>
          <p:nvPr/>
        </p:nvSpPr>
        <p:spPr>
          <a:xfrm>
            <a:off x="4387251" y="5885146"/>
            <a:ext cx="4344555"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2 Сурет – Электрондық өткізгіштікті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effectLst/>
                <a:latin typeface="Calibri" panose="020F0502020204030204" pitchFamily="34" charset="0"/>
                <a:ea typeface="Times New Roman" panose="02020603050405020304" pitchFamily="18" charset="0"/>
                <a:cs typeface="Calibri" panose="020F0502020204030204" pitchFamily="34" charset="0"/>
              </a:rPr>
              <a:t> </a:t>
            </a:r>
            <a:endParaRPr lang="ru-RU" sz="2000" dirty="0">
              <a:latin typeface="Calibri" panose="020F0502020204030204" pitchFamily="34" charset="0"/>
              <a:cs typeface="Calibri" panose="020F0502020204030204" pitchFamily="34" charset="0"/>
            </a:endParaRPr>
          </a:p>
        </p:txBody>
      </p:sp>
      <p:pic>
        <p:nvPicPr>
          <p:cNvPr id="3" name="Рисунок 2">
            <a:extLst>
              <a:ext uri="{FF2B5EF4-FFF2-40B4-BE49-F238E27FC236}">
                <a16:creationId xmlns:a16="http://schemas.microsoft.com/office/drawing/2014/main" id="{716C9266-BD64-586E-609D-EC25B1DEBB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96145" y="2781300"/>
            <a:ext cx="4344555" cy="2798766"/>
          </a:xfrm>
          <a:prstGeom prst="rect">
            <a:avLst/>
          </a:prstGeom>
          <a:noFill/>
          <a:ln>
            <a:noFill/>
          </a:ln>
        </p:spPr>
      </p:pic>
    </p:spTree>
    <p:extLst>
      <p:ext uri="{BB962C8B-B14F-4D97-AF65-F5344CB8AC3E}">
        <p14:creationId xmlns:p14="http://schemas.microsoft.com/office/powerpoint/2010/main" val="4051968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46617" y="203736"/>
            <a:ext cx="11566258" cy="3356882"/>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арнайы қоспа енгізу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легирлеу</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 қоспалы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легирленген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деп аталады. Енгізілген қоспаның сипатына қарай екі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алуға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(электрондық) және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кемтіктік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 үшін 4 валентті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 валентті атомдарды қоспа ретінде енгізеді. Қоспаның әрбір атомы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бір еркін электрон туғызады (2 сурет). Мұндай қоспа донорлық қоспа деп аталады.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электрондар негізгі, ал кемтіктер негізгі емес заряд тасымалдаушылар болып табылады.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 үшін 4 валентті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 валентті атомдарды қоспа ретінде енгізеді. Қоспаның әрбір атомы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негізгі атомдарының көршілес тұрған атомдарының бірінің электронын тартып алады, нәтижесінде бір кемтік пайда болады. Мұндай қоспа акцепторлық деп аталады.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13" name="TextBox 12">
            <a:extLst>
              <a:ext uri="{FF2B5EF4-FFF2-40B4-BE49-F238E27FC236}">
                <a16:creationId xmlns:a16="http://schemas.microsoft.com/office/drawing/2014/main" id="{585D22AE-A684-AEED-3464-16E58F031374}"/>
              </a:ext>
            </a:extLst>
          </p:cNvPr>
          <p:cNvSpPr txBox="1"/>
          <p:nvPr/>
        </p:nvSpPr>
        <p:spPr>
          <a:xfrm>
            <a:off x="2985655" y="6037684"/>
            <a:ext cx="6220690"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3 Сурет - Акцепторлы байланысты кристаллдық тордың жазық моделі </a:t>
            </a:r>
            <a:endParaRPr lang="ru-RU" sz="2000"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B639F4B6-BE0A-F661-A1D3-CB4342A950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8655" y="3922782"/>
            <a:ext cx="3394363" cy="1962364"/>
          </a:xfrm>
          <a:prstGeom prst="rect">
            <a:avLst/>
          </a:prstGeom>
          <a:noFill/>
          <a:ln>
            <a:noFill/>
          </a:ln>
        </p:spPr>
      </p:pic>
    </p:spTree>
    <p:extLst>
      <p:ext uri="{BB962C8B-B14F-4D97-AF65-F5344CB8AC3E}">
        <p14:creationId xmlns:p14="http://schemas.microsoft.com/office/powerpoint/2010/main" val="168457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249381"/>
            <a:ext cx="11566258" cy="1932709"/>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r>
              <a:rPr lang="kk-KZ"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1.1 </a:t>
            </a:r>
            <a:r>
              <a:rPr lang="kk-KZ" sz="1800" b="1"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Жартылайөткізгіштердегі</a:t>
            </a:r>
            <a:r>
              <a:rPr lang="kk-KZ"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токтар. Дрейф және диффузия.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285750">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 заряды қозғалысының екі түрлі механизмі мүмкін:</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Дрейф – заряд тасымалдаушылардың электр өрісі әсерінен қозғалысы;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pic>
        <p:nvPicPr>
          <p:cNvPr id="3" name="Рисунок 2">
            <a:extLst>
              <a:ext uri="{FF2B5EF4-FFF2-40B4-BE49-F238E27FC236}">
                <a16:creationId xmlns:a16="http://schemas.microsoft.com/office/drawing/2014/main" id="{5BD0DC95-57FD-8D93-74A4-682B5BF54A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28521" y="2657008"/>
            <a:ext cx="4984751" cy="2495728"/>
          </a:xfrm>
          <a:prstGeom prst="rect">
            <a:avLst/>
          </a:prstGeom>
          <a:noFill/>
          <a:ln>
            <a:noFill/>
          </a:ln>
        </p:spPr>
      </p:pic>
      <p:sp>
        <p:nvSpPr>
          <p:cNvPr id="4" name="TextBox 3">
            <a:extLst>
              <a:ext uri="{FF2B5EF4-FFF2-40B4-BE49-F238E27FC236}">
                <a16:creationId xmlns:a16="http://schemas.microsoft.com/office/drawing/2014/main" id="{544C139C-A26E-426A-1F38-18C90DDD8003}"/>
              </a:ext>
            </a:extLst>
          </p:cNvPr>
          <p:cNvSpPr txBox="1"/>
          <p:nvPr/>
        </p:nvSpPr>
        <p:spPr>
          <a:xfrm>
            <a:off x="4548618" y="5415972"/>
            <a:ext cx="4344555"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4 Сурет – Заряд тасымалдаушылардың </a:t>
            </a:r>
            <a:r>
              <a:rPr lang="kk-KZ" sz="1800">
                <a:effectLst/>
                <a:latin typeface="Calibri" panose="020F0502020204030204" pitchFamily="34" charset="0"/>
                <a:ea typeface="Times New Roman" panose="02020603050405020304" pitchFamily="18" charset="0"/>
                <a:cs typeface="Calibri" panose="020F0502020204030204" pitchFamily="34" charset="0"/>
              </a:rPr>
              <a:t>дрейфтеу</a:t>
            </a:r>
            <a:r>
              <a:rPr lang="kk-KZ" sz="1800" dirty="0">
                <a:effectLst/>
                <a:latin typeface="Calibri" panose="020F0502020204030204" pitchFamily="34" charset="0"/>
                <a:ea typeface="Times New Roman" panose="02020603050405020304" pitchFamily="18" charset="0"/>
                <a:cs typeface="Calibri" panose="020F0502020204030204" pitchFamily="34" charset="0"/>
              </a:rPr>
              <a:t> механизмі </a:t>
            </a:r>
            <a:endParaRPr lang="ru-RU"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916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51416" y="914400"/>
            <a:ext cx="11566258" cy="388301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 өрісі әсерінен пайда болатын ток – дрейфтік ток.</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2) Диффузия – еркін заряд тасымалдаушылардың материалдың көлемі бойынша біркелкі емес болып таралуы әсерінен туындайтын қозғалысы. Диффузия үрдісі негізгі екі параметрмен бағаланады: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τ</a:t>
            </a:r>
            <a:r>
              <a:rPr lang="kk-KZ" sz="1800" baseline="-25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артық, тепе-теңдік емес заряд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тасмыладаушылар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өмір сүру уақыты. Егер өткізгіштің қандай да бір аймағында n</a:t>
            </a:r>
            <a:r>
              <a:rPr lang="kk-KZ" sz="1800" baseline="-25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артық, тепе-теңдік емес заряд тасымалдаушылар туғызсақ және қандай да бір уақыт мезетінде заряд тасымалдаушыларды туғызатын әсерді тоқтата қойсақ, онда диффузиялық күштердің әсерінен артық концентрация кеми бастайды, яғни, материалдың барлық көлеміне жайылады. Бастапқы n</a:t>
            </a:r>
            <a:r>
              <a:rPr lang="kk-KZ" sz="1800" baseline="-25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концентрция</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b="1" i="1"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есе кемитін уақыт (тегістелуге кететін уақыт) тепе-теңдік емес зарядтардың өмір сүру уақыты болып табылады.  -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t>
            </a:r>
            <a:r>
              <a:rPr lang="kk-KZ" sz="1800" baseline="-25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диффузиялық ұзындық, диффузия әсерінен артық зарядтардың ену тереңдігін көрсететін ара қашықтық.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spTree>
    <p:extLst>
      <p:ext uri="{BB962C8B-B14F-4D97-AF65-F5344CB8AC3E}">
        <p14:creationId xmlns:p14="http://schemas.microsoft.com/office/powerpoint/2010/main" val="96988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normAutofit fontScale="90000"/>
          </a:bodyPr>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CB1848-D3E0-4F10-B640-720BE758B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{1CC594F0-5892-474F-8862-8C8BF6778D8B}tf10001119</Template>
  <TotalTime>0</TotalTime>
  <Words>1002</Words>
  <Application>Microsoft Macintosh PowerPoint</Application>
  <PresentationFormat>Широкоэкранный</PresentationFormat>
  <Paragraphs>63</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Corbel</vt:lpstr>
      <vt:lpstr>Gill Sans MT</vt:lpstr>
      <vt:lpstr>Times New Roman</vt:lpstr>
      <vt:lpstr>Галерея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2024-10-18T08:14:05Z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